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8" r:id="rId2"/>
    <p:sldId id="259" r:id="rId3"/>
    <p:sldId id="287" r:id="rId4"/>
    <p:sldId id="260" r:id="rId5"/>
    <p:sldId id="261" r:id="rId6"/>
    <p:sldId id="263" r:id="rId7"/>
    <p:sldId id="300" r:id="rId8"/>
    <p:sldId id="265" r:id="rId9"/>
    <p:sldId id="266" r:id="rId10"/>
    <p:sldId id="298" r:id="rId11"/>
    <p:sldId id="267" r:id="rId12"/>
    <p:sldId id="268" r:id="rId13"/>
    <p:sldId id="276" r:id="rId14"/>
    <p:sldId id="299" r:id="rId15"/>
    <p:sldId id="286" r:id="rId16"/>
    <p:sldId id="277" r:id="rId17"/>
    <p:sldId id="271" r:id="rId18"/>
    <p:sldId id="278" r:id="rId19"/>
    <p:sldId id="303" r:id="rId20"/>
    <p:sldId id="279" r:id="rId21"/>
    <p:sldId id="274" r:id="rId22"/>
    <p:sldId id="273" r:id="rId23"/>
    <p:sldId id="296" r:id="rId24"/>
    <p:sldId id="281" r:id="rId25"/>
    <p:sldId id="282" r:id="rId26"/>
    <p:sldId id="284" r:id="rId27"/>
    <p:sldId id="289" r:id="rId28"/>
    <p:sldId id="293" r:id="rId29"/>
    <p:sldId id="295" r:id="rId30"/>
    <p:sldId id="294" r:id="rId31"/>
    <p:sldId id="302" r:id="rId32"/>
    <p:sldId id="301" r:id="rId33"/>
    <p:sldId id="285" r:id="rId34"/>
    <p:sldId id="275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49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852C2-0984-4D71-A0D0-A5E141155571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C1CF2-2A17-4282-81B3-3205DFD29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340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C1CF2-2A17-4282-81B3-3205DFD2950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214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C47F-E0ED-430F-8D48-419D43D69591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F827-456D-4B61-8EE0-67F1E680C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927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C47F-E0ED-430F-8D48-419D43D69591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F827-456D-4B61-8EE0-67F1E680C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112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C47F-E0ED-430F-8D48-419D43D69591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F827-456D-4B61-8EE0-67F1E680C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131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C47F-E0ED-430F-8D48-419D43D69591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F827-456D-4B61-8EE0-67F1E680C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254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C47F-E0ED-430F-8D48-419D43D69591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F827-456D-4B61-8EE0-67F1E680C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104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C47F-E0ED-430F-8D48-419D43D69591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F827-456D-4B61-8EE0-67F1E680C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1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C47F-E0ED-430F-8D48-419D43D69591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F827-456D-4B61-8EE0-67F1E680C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312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C47F-E0ED-430F-8D48-419D43D69591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F827-456D-4B61-8EE0-67F1E680C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160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C47F-E0ED-430F-8D48-419D43D69591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F827-456D-4B61-8EE0-67F1E680C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616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C47F-E0ED-430F-8D48-419D43D69591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F827-456D-4B61-8EE0-67F1E680C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749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C47F-E0ED-430F-8D48-419D43D69591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F827-456D-4B61-8EE0-67F1E680C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239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5C47F-E0ED-430F-8D48-419D43D69591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8F827-456D-4B61-8EE0-67F1E680C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5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D%D1%84%D1%84%D0%B5%D0%BA%D1%82_%D0%BE%D1%80%D0%B5%D0%BE%D0%BB%D0%B0" TargetMode="External"/><Relationship Id="rId2" Type="http://schemas.openxmlformats.org/officeDocument/2006/relationships/hyperlink" Target="https://ru.wikipedia.org/wiki/%D0%A3%D1%81%D1%82%D0%B0%D0%BD%D0%BE%D0%B2%D0%BA%D0%B0_(%D0%BF%D1%81%D0%B8%D1%85%D0%BE%D0%BB%D0%BE%D0%B3%D0%B8%D1%8F)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ru.wikipedia.org/wiki/%D0%9E%D0%B1%D1%89%D0%B5%D0%BD%D0%B8%D0%B5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9236" y="511630"/>
            <a:ext cx="8679915" cy="162197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Лекция 11. Межличностное восприятие в организации</a:t>
            </a:r>
          </a:p>
        </p:txBody>
      </p:sp>
      <p:pic>
        <p:nvPicPr>
          <p:cNvPr id="3" name="Рисунок 2" descr="C:\Users\Ольга Хабижановна\Downloads\перцептивная-сторона-общения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2340429"/>
            <a:ext cx="8877300" cy="45175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201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01640" y="0"/>
            <a:ext cx="6581503" cy="6858000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 О. схема восприятия такова. 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встрече с человеком, превосходящим нас по какому-то важному для нас параметру, мы оцениваем его несколько более положительно, чем было бы, если бы он был нам равен. 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же мы имеем дело с человеком, которого мы в чем-то превосходим, то мы недооцениваем его. 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Такого рода ошибки в общении определяется действием</a:t>
            </a: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фактора «превосходства».</a:t>
            </a:r>
            <a:endParaRPr lang="ru-RU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01640" cy="6858000"/>
          </a:xfrm>
        </p:spPr>
      </p:pic>
    </p:spTree>
    <p:extLst>
      <p:ext uri="{BB962C8B-B14F-4D97-AF65-F5344CB8AC3E}">
        <p14:creationId xmlns:p14="http://schemas.microsoft.com/office/powerpoint/2010/main" val="96991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66360" y="0"/>
            <a:ext cx="6888480" cy="6858000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менее важными и узнаваемыми является ошибки, связанные с общей эстетической выразительностью человека, то есть с тем, нравится нам внешне наш партнер по общению или нет. 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Ошибки заключаются в том, что если человек нам нравится (внешне), то одновременно мы склонны считать его более хорошим, умным и т.д., то есть переоцениваем многие его характеристики. 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66360" cy="696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7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3769" y="325314"/>
            <a:ext cx="6814039" cy="6532686"/>
          </a:xfrm>
        </p:spPr>
        <p:txBody>
          <a:bodyPr>
            <a:normAutofit fontScale="85000" lnSpcReduction="20000"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Л.Н.Толстой в «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Крейцеровой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сонате» писал «Удивительное дело, какая полная бывает иллюзия того, что красота есть добро. Красивая женщина говорит глупости, ты слушаешь и не слышишь глупости, а слышишь умное. Она говорит, делает глупости, а ты видишь что-то милое. Когда же она не говорит ни глупостей, ни гадостей, </a:t>
            </a:r>
            <a:r>
              <a:rPr lang="ru-RU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красива,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сейчас уверяешься, что она чудо как умна и нравственна.</a:t>
            </a:r>
          </a:p>
          <a:p>
            <a:r>
              <a:rPr lang="ru-RU" b="1" dirty="0"/>
              <a:t>Психолог </a:t>
            </a:r>
            <a:r>
              <a:rPr lang="ru-RU" b="1" dirty="0" err="1"/>
              <a:t>А.Миллер</a:t>
            </a:r>
            <a:r>
              <a:rPr lang="ru-RU" b="1" dirty="0"/>
              <a:t>, применив метод экспертных оценок, отобрал фотографии людей красивых, обыкновенных, некрасивых. Затем он показал эти фотографии мужчинам и женщинам в возрасте от 18 до 24 лет и просил их высказаться о внутреннем мире каждого из них, кто изображен на фотографии.</a:t>
            </a:r>
          </a:p>
          <a:p>
            <a:r>
              <a:rPr lang="ru-RU" b="1" dirty="0"/>
              <a:t> Испытуемые оценили красивых женщин и мужчин, как более уверенных в себе, счастливых, уравновешенных, утонченных и духовно богатых, чем те, кто был оценен как некрасивые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378" y="1272540"/>
            <a:ext cx="4545622" cy="4229894"/>
          </a:xfrm>
        </p:spPr>
      </p:pic>
    </p:spTree>
    <p:extLst>
      <p:ext uri="{BB962C8B-B14F-4D97-AF65-F5344CB8AC3E}">
        <p14:creationId xmlns:p14="http://schemas.microsoft.com/office/powerpoint/2010/main" val="304948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«Красота производит совершенные чудеса. Все духовные</a:t>
            </a:r>
          </a:p>
          <a:p>
            <a:pPr algn="r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недостатки в красавице вместо того, чтобы произвести отвращение, становятся как-то необыкновенно привлекательны» </a:t>
            </a:r>
          </a:p>
          <a:p>
            <a:pPr algn="r">
              <a:spcAft>
                <a:spcPts val="0"/>
              </a:spcAft>
            </a:pP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Н.В.Гоголь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«Невский проспект»</a:t>
            </a:r>
          </a:p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получается, что этот тип ошибки очень напоминают предыдущий: здесь тоже под влиянием одного фактора переоценивается или недооцениваются качества человека. </a:t>
            </a:r>
          </a:p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здесь мы имеем дело с действием фактора «привлекательности», чем больше внешне привлекателен для нас человек, тем лучше он во всех отношениях; если же он непривлекателен, то и остальные его качества недооцениваются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17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97680" cy="68580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34840" y="0"/>
            <a:ext cx="7604760" cy="6858000"/>
          </a:xfrm>
        </p:spPr>
        <p:txBody>
          <a:bodyPr>
            <a:normAutofit fontScale="85000" lnSpcReduction="10000"/>
          </a:bodyPr>
          <a:lstStyle/>
          <a:p>
            <a:pPr algn="just">
              <a:spcAft>
                <a:spcPts val="0"/>
              </a:spcAft>
            </a:pP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Следующая схема тоже хорошо нам известна. 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 люди, которые нас любят (хорошо  к нам относятся), кажутся нам значительно лучше тех, кто нас ненавидит (плохо к нам относится). 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проявление действия фактора «отношения к нам», который приводит к изменению оценки качества людей в зависимости от знака этого отношения.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Показателен в этом плане результат исследования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Р.Нисбета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Т.Вильсона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Студенты в течение получаса общались с новым преподавателем, который с одними испытуемыми вел себя доброжелательно, с другими - отстраненно, подчеркивая социальную дистанцию. 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этого студентов просили оценить ряд характеристик преподавателя. 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оказались достаточно однозначными.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Оценки преподавателя доброжелательного оказались значительно выше, чем оценки «холодного».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128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345" y="0"/>
            <a:ext cx="6033655" cy="68580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0" y="0"/>
            <a:ext cx="6019800" cy="6858000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Т.О. положительное отношение к нам действительно порождает сильную тенденцию к приписыванию положительных свойств и отбрасыванию отрицательных</a:t>
            </a:r>
          </a:p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отрицательное отношение вызывает устойчивую тенденцию не замечать положительных сторон партнера и выпячивать отрицательные. </a:t>
            </a:r>
          </a:p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Таково действие фактора «отношение к нам».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866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" y="87087"/>
            <a:ext cx="120015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Традиционно в исследованиях формирования восприятия все три вида ошибок охватываются </a:t>
            </a:r>
            <a:r>
              <a:rPr lang="ru-RU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«эффектом ореола». </a:t>
            </a:r>
            <a:endParaRPr lang="en-US" sz="24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 ореола проявляется в том что при формировании восприятия общее позитивное впечатление о человеке приводит к переоценке, а негативное впечатление - к недооценке неизвестного человека. 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Итак, если в восприятии действует, хотя бы один из рассмотренных факторов превосходства, привлекательности или отношения к нам, то человек, скорее всего, применит одну из схем восприятия и возможно ошибется в оценке  партнера.</a:t>
            </a:r>
          </a:p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Очень важно отметить, что эти три фактора охватывают практически все возможные ситуации самоподачи. </a:t>
            </a:r>
          </a:p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значительном числе случаев они действуют одновременно.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восприятие любого другого человека всегда одновременно и верное и неверное, правильное и неправильное, оно более точное в отношении главных в данный момент характеристик, по которым мы строим поведение, и менее точное в отношении остальных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568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" y="0"/>
            <a:ext cx="12115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 знать не только саму схему восприятия, но и те знаки во внешности другого человека или ситуации, которые запускают восприятие по той схеме. 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Фактор превосходства.</a:t>
            </a:r>
            <a:endParaRPr lang="ru-RU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того, чтобы подействовал фактор превосходства и мы применили соответствующую схему восприятия – нужно сначала это превосходство оценить. </a:t>
            </a:r>
          </a:p>
          <a:p>
            <a:pPr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каким признакам мы это можем сделать?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Исследования показывают, что для определения этого параметра - </a:t>
            </a: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два источника:</a:t>
            </a:r>
            <a:endParaRPr lang="ru-RU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Одежда человека, все внешнее оформление, включая такие атрибуты, как знаки различия, очки, оформление волос, драгоценности, награды, машина, оформление кабинета, кресло.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Манера поведения человека (как сидит, ходит, разговаривает, куда смотрит).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459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-633650"/>
            <a:ext cx="1243012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наше время, когда нет жестких предписаний и ограничений, роль одежды в кодировании превосходства остается значимой.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же в одежде свидетельствует о превосходстве? 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первую очередь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цена, чем она выше, тем выше статус. С социальным статусом, кроме цены тесно связан выбор 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силуэта одежды.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Исследования показывают, что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высокостатусным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силуэт, приближающимся к вытянутому прямоугольнику с подчеркнутыми углами, а низко статусным – приближающимся к шару.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Третьим фактором в одежде является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цвет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разных странах конкретные цвета могут иметь разное значение. 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нашей стране – признаком высокого статуса является черно-белая гамма, а чем ярче цвет, тем ниже предполагаемый статус.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63" y="3675222"/>
            <a:ext cx="9144000" cy="318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66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Манера поведения - как признак превосходства.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манере поведения, как и в одежде, всегда присутствуют элементы, позволяющие судить о статусе человека.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«Что приличествует Юпитеру, то не приличествует быку» - гласит древняя поговорка. 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мы по манере поведения можем определить наше равенство или неравенство с другим человеком.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В чем проявляется превосходство в манере поведения?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Это можно определить как независимость в различных ситуациях и обстоятельствах. Сюда относится, прежде всего, независимость от партнера: человек показывает, что ему неинтересен тот, с кем он общается, его реакции, настроение и т.д. Или слишком расслабленная поза при важной деловой беседе.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308324"/>
            <a:ext cx="9144000" cy="454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96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ВОПРОСЫ: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4686"/>
            <a:ext cx="10515600" cy="56533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Социальная и межличностная перцепция.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Основные факторы формирования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первого впечатления при межличностном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восприятии.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Стереотипизация как механизм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межличностного восприятия.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Преграды при межличностной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коммуникации в организации.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60" y="2682241"/>
            <a:ext cx="5806440" cy="417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6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Слишком расслабленная поза при важном разговоре может означать власть, превосходство в ситуации. Ситуация, когда человек смотрит в сторону, в окно, осматривает свои ногти – это явная демонстрация превосходства.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Манера поведения может содержать в себе признаки превосходства по разным причинам: вследствие действительного превосходства, объективного или субъективного, а также вследствие ситуативного. Каждый может оказаться в ситуации, в которой плохо ориентируется и поэтому попадает в определенную зависимость от окружающих. </a:t>
            </a:r>
          </a:p>
          <a:p>
            <a:pPr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этом случае «хозяин» ситуации будет вести себя более уверенно, будет демонстрировать в своем поведении элементы превосходства. 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Итак, при схеме действие фактора превосходства начинается тогда, когда человек фиксирует превосходство другого над собой по знакам в одежде и манере поведения. </a:t>
            </a:r>
          </a:p>
          <a:p>
            <a:pPr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Вследствие этого мы строим свое поведение.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937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" y="483576"/>
            <a:ext cx="6966856" cy="6374423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Фактор привлекательности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Восприятие привлекательности – это процесс той же природы, что и восприятие превосходства. 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Отсюда знаки привлекательности надо искать не в том или ином разрезе глаза или цвете волос, а в социальном значении того или иного признака. 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Ведь есть одобряемые и не одобряемые обществом типы внешности. 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качестве знаков привлекательности могут рассматриваться те усилия, которые затрачиваются человеком для соответствия социально одобряемому типу внешности..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привлекателен тот тип телосложения, который социально одобряется.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5" name="Объект 4" descr="734861_v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22" y="334108"/>
            <a:ext cx="4369777" cy="593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34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-1"/>
            <a:ext cx="796834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Фактор отношения к нам</a:t>
            </a:r>
            <a:endParaRPr lang="ru-RU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 отношения к нам, запускающим, соответствующую схему формирования впечатления является все, что свидетельствует о согласии или несогласии партнера с нами.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 Карри и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Кени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выявив мнение испытуемых по ряду вопросов, знакомили их с мнением по тем же вопросам, принадлежащих другим людям и просили оценить этих людей. </a:t>
            </a:r>
          </a:p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 ближе чужое мнение к собственному, тем выше оценка высказавшего это мнение человека.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приведенном эксперименте согласие задавалось впрямую. Однако существует огромное количество косвенных признаков согласия. Это и определение поведения – кивки, одобряющие или ободряющие, улыбки в нужных местах, другие проявления, соответствующие вашей позиции, слова и даже сама манера держаться.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0" y="895350"/>
            <a:ext cx="430148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90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Стереотипизация как механизм межличностного восприятия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96840" y="1690688"/>
            <a:ext cx="6995160" cy="5167312"/>
          </a:xfrm>
        </p:spPr>
        <p:txBody>
          <a:bodyPr>
            <a:normAutofit fontScale="77500" lnSpcReduction="20000"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Социальные стереотипы представляется нам основой формирования первого впечатления, а социальная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стереотипизация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главным механизмом этого процесса.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примеру, если существует стереотип: «все работники торговли воруют», то сколько бы не обогащался личный опыт общения с честными работниками торговли, стереотип от этого мало изменялся.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Реальным носителем стереотипов является группа и поэтому именно в опыте группы следует искать корни стереотипов.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Задачей первого впечатления является быстрая ориентировка в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малогрупповом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общении.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Однако дальше, по мере развития отношений, стереотип должен уйти в тень. Однако, если стереотип слишком силен и продолжает оказывать свое действие, это может стать серьезной помехой в дальнейших контактах. </a:t>
            </a:r>
            <a:endParaRPr lang="ru-RU" dirty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5" y="1690688"/>
            <a:ext cx="5045075" cy="5167312"/>
          </a:xfrm>
        </p:spPr>
      </p:pic>
    </p:spTree>
    <p:extLst>
      <p:ext uri="{BB962C8B-B14F-4D97-AF65-F5344CB8AC3E}">
        <p14:creationId xmlns:p14="http://schemas.microsoft.com/office/powerpoint/2010/main" val="2781443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971" y="141514"/>
            <a:ext cx="1191305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222222"/>
                </a:solidFill>
                <a:latin typeface="Arial" charset="0"/>
              </a:rPr>
              <a:t>В общем виде, </a:t>
            </a:r>
            <a:r>
              <a:rPr lang="ru-RU" sz="2800" b="1" u="sng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стереотип - это устойчивый образ какого-либо объекта или субъекта, характеризующийся «</a:t>
            </a:r>
            <a:r>
              <a:rPr lang="ru-RU" sz="2800" b="1" u="sng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сокращенностью</a:t>
            </a:r>
            <a:r>
              <a:rPr lang="ru-RU" sz="2800" b="1" u="sng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», </a:t>
            </a:r>
            <a:r>
              <a:rPr lang="ru-RU" sz="2800" b="1" dirty="0">
                <a:solidFill>
                  <a:srgbClr val="222222"/>
                </a:solidFill>
                <a:latin typeface="Arial" charset="0"/>
              </a:rPr>
              <a:t>то есть этот образ является в некотором смысле упрощенным, ограниченным, усеченным. </a:t>
            </a:r>
          </a:p>
          <a:p>
            <a:r>
              <a:rPr lang="ru-RU" sz="2800" b="1" dirty="0">
                <a:solidFill>
                  <a:srgbClr val="222222"/>
                </a:solidFill>
                <a:latin typeface="Arial" charset="0"/>
              </a:rPr>
              <a:t>Следовательно, </a:t>
            </a:r>
            <a:r>
              <a:rPr lang="ru-RU" sz="2800" b="1" dirty="0" err="1">
                <a:solidFill>
                  <a:srgbClr val="222222"/>
                </a:solidFill>
                <a:latin typeface="Arial" charset="0"/>
              </a:rPr>
              <a:t>стереотипизация</a:t>
            </a:r>
            <a:r>
              <a:rPr lang="ru-RU" sz="2800" b="1" dirty="0">
                <a:solidFill>
                  <a:srgbClr val="222222"/>
                </a:solidFill>
                <a:latin typeface="Arial" charset="0"/>
              </a:rPr>
              <a:t> – это тенденция строить заключения о человеке по сходству с предшествующим опытом взаимодействия с ним, не смущаясь ограниченности этого опыта. </a:t>
            </a:r>
          </a:p>
          <a:p>
            <a:r>
              <a:rPr lang="ru-RU" sz="2800" b="1" dirty="0">
                <a:solidFill>
                  <a:srgbClr val="222222"/>
                </a:solidFill>
                <a:latin typeface="Arial" charset="0"/>
              </a:rPr>
              <a:t>Таким образом, стереотип в познание людьми друг друга упрощает процесс познания другого человека. Закрепленные в образе черты человека не позволяют развиваться, уточняться образу другого. </a:t>
            </a:r>
            <a:endParaRPr lang="en-US" sz="2800" b="1" dirty="0">
              <a:solidFill>
                <a:srgbClr val="222222"/>
              </a:solidFill>
              <a:latin typeface="Arial" charset="0"/>
            </a:endParaRPr>
          </a:p>
          <a:p>
            <a:r>
              <a:rPr lang="ru-RU" sz="2800" b="1" dirty="0">
                <a:solidFill>
                  <a:srgbClr val="222222"/>
                </a:solidFill>
                <a:latin typeface="Arial" charset="0"/>
              </a:rPr>
              <a:t>В случае, если закрепленные черты начинают заменяться оценкой, стереотип превращается в предубеждение.</a:t>
            </a:r>
          </a:p>
        </p:txBody>
      </p:sp>
    </p:spTree>
    <p:extLst>
      <p:ext uri="{BB962C8B-B14F-4D97-AF65-F5344CB8AC3E}">
        <p14:creationId xmlns:p14="http://schemas.microsoft.com/office/powerpoint/2010/main" val="1286633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300857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B0080"/>
                </a:solidFill>
                <a:latin typeface="Arial" charset="0"/>
                <a:hlinkClick r:id="rId2" tooltip="Установка (психология)"/>
              </a:rPr>
              <a:t>Эффект установки</a:t>
            </a:r>
            <a:endParaRPr lang="ru-RU" sz="2400" b="1" dirty="0">
              <a:solidFill>
                <a:srgbClr val="222222"/>
              </a:solidFill>
              <a:latin typeface="Arial" charset="0"/>
            </a:endParaRPr>
          </a:p>
          <a:p>
            <a:r>
              <a:rPr lang="ru-RU" sz="2400" b="1" dirty="0">
                <a:solidFill>
                  <a:srgbClr val="222222"/>
                </a:solidFill>
                <a:latin typeface="Arial" charset="0"/>
              </a:rPr>
              <a:t>возникает при формировании первого впечатления при восприятии незнакомого человека, значение данного эффекта при формировании первого впечатления было показано в классическом эксперименте </a:t>
            </a:r>
            <a:r>
              <a:rPr lang="ru-RU" sz="2400" b="1" dirty="0" err="1">
                <a:solidFill>
                  <a:srgbClr val="222222"/>
                </a:solidFill>
                <a:latin typeface="Arial" charset="0"/>
              </a:rPr>
              <a:t>А.А.Бодалева</a:t>
            </a:r>
            <a:r>
              <a:rPr lang="ru-RU" sz="2400" b="1" dirty="0">
                <a:solidFill>
                  <a:srgbClr val="222222"/>
                </a:solidFill>
                <a:latin typeface="Arial" charset="0"/>
              </a:rPr>
              <a:t>. Изучение этого эффекта ставит перед исследователями вопросы: насколько точно первое впечатление, какой срок оптимален для составления более или менее адекватного образа другого человека, какие еще факторы могут влиять на межличностное восприятие?</a:t>
            </a:r>
          </a:p>
          <a:p>
            <a:r>
              <a:rPr lang="ru-RU" sz="2400" b="1" i="1" dirty="0">
                <a:solidFill>
                  <a:srgbClr val="0B0080"/>
                </a:solidFill>
                <a:latin typeface="Arial" charset="0"/>
                <a:hlinkClick r:id="rId3" tooltip="Эффект ореола"/>
              </a:rPr>
              <a:t>Эффект ореола</a:t>
            </a:r>
            <a:endParaRPr lang="ru-RU" sz="2400" b="1" dirty="0">
              <a:solidFill>
                <a:srgbClr val="222222"/>
              </a:solidFill>
              <a:latin typeface="Arial" charset="0"/>
            </a:endParaRPr>
          </a:p>
          <a:p>
            <a:r>
              <a:rPr lang="ru-RU" sz="2400" b="1" i="1" dirty="0">
                <a:solidFill>
                  <a:srgbClr val="222222"/>
                </a:solidFill>
                <a:latin typeface="Arial" charset="0"/>
              </a:rPr>
              <a:t>Эффект «первичности» и новизны</a:t>
            </a:r>
            <a:endParaRPr lang="ru-RU" sz="2400" b="1" dirty="0">
              <a:solidFill>
                <a:srgbClr val="222222"/>
              </a:solidFill>
              <a:latin typeface="Arial" charset="0"/>
            </a:endParaRPr>
          </a:p>
          <a:p>
            <a:r>
              <a:rPr lang="ru-RU" sz="2400" b="1" dirty="0">
                <a:solidFill>
                  <a:srgbClr val="222222"/>
                </a:solidFill>
                <a:latin typeface="Arial" charset="0"/>
              </a:rPr>
              <a:t>Данный эффект подчеркивает важность порядка предъявления о человеке для составления представления о нем. Ранее предъявляемая информация о человеке рассматривается как «первичная», а поздно предъявляемая – как «новая».</a:t>
            </a:r>
          </a:p>
          <a:p>
            <a:r>
              <a:rPr lang="ru-RU" sz="2400" b="1" u="sng" dirty="0">
                <a:solidFill>
                  <a:srgbClr val="222222"/>
                </a:solidFill>
                <a:latin typeface="Arial" charset="0"/>
              </a:rPr>
              <a:t>Эффект первичности </a:t>
            </a:r>
            <a:r>
              <a:rPr lang="ru-RU" sz="2400" b="1" dirty="0">
                <a:solidFill>
                  <a:srgbClr val="222222"/>
                </a:solidFill>
                <a:latin typeface="Arial" charset="0"/>
              </a:rPr>
              <a:t>возникает, когда предъявленная ранее информация начинает возобладать при характеристике незнакомого человека. </a:t>
            </a:r>
            <a:r>
              <a:rPr lang="ru-RU" sz="2400" b="1" u="sng" dirty="0">
                <a:solidFill>
                  <a:srgbClr val="222222"/>
                </a:solidFill>
                <a:latin typeface="Arial" charset="0"/>
              </a:rPr>
              <a:t>Эффект новизны</a:t>
            </a:r>
            <a:r>
              <a:rPr lang="ru-RU" sz="2400" b="1" dirty="0">
                <a:solidFill>
                  <a:srgbClr val="222222"/>
                </a:solidFill>
                <a:latin typeface="Arial" charset="0"/>
              </a:rPr>
              <a:t>, в свою очередь, возникает, когда последняя информация, являющейся новой, воспринимается как более важная, этот эффект возникает при восприятии уже знакомого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4122023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0"/>
            <a:ext cx="10850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50636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72200" y="0"/>
            <a:ext cx="6019800" cy="6858000"/>
          </a:xfrm>
        </p:spPr>
        <p:txBody>
          <a:bodyPr>
            <a:normAutofit/>
          </a:bodyPr>
          <a:lstStyle/>
          <a:p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Идентификация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(от лат.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identifico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- отождествление, уподобление) выражает простой эмпирический факт, что одним из самых простых способов понимания другого человека является уподобление себя ему.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Существует тесная взаимосвязь между идентификацией и другим близким по содержанию явлением - явлением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эмпатии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(от греч.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empatheia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- сопереживание). 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640"/>
            <a:ext cx="6172200" cy="702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45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21920"/>
            <a:ext cx="6019800" cy="6583680"/>
          </a:xfrm>
        </p:spPr>
        <p:txBody>
          <a:bodyPr/>
          <a:lstStyle/>
          <a:p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Эмпатия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- это способность к постижению эмоционального состояния другого человека в форме сопереживания.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Только в этом случае имеется в виду не рациональное осмысление проблем другого человека, а, эмоциональный отклик на его проблемы.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0"/>
            <a:ext cx="6172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31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93080" y="106680"/>
            <a:ext cx="6446520" cy="6751320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Процесс понимания друг друга осложняется явлением 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рефлексии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(от лат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reflexio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- обращение назад).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Рефлексия - это знание того, как партнер понимает меня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Это своеобразный удвоенный процесс зеркальных отношений друг с другом.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67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62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0" y="0"/>
            <a:ext cx="5882640" cy="6858000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26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6381"/>
            <a:ext cx="5181600" cy="388620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09360" cy="685800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0"/>
            <a:ext cx="6242304" cy="689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821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" y="106680"/>
            <a:ext cx="10347959" cy="675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076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9080"/>
            <a:ext cx="10683240" cy="6385560"/>
          </a:xfrm>
        </p:spPr>
      </p:pic>
    </p:spTree>
    <p:extLst>
      <p:ext uri="{BB962C8B-B14F-4D97-AF65-F5344CB8AC3E}">
        <p14:creationId xmlns:p14="http://schemas.microsoft.com/office/powerpoint/2010/main" val="5797931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471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7086600"/>
          </a:xfrm>
          <a:noFill/>
        </p:spPr>
      </p:pic>
    </p:spTree>
    <p:extLst>
      <p:ext uri="{BB962C8B-B14F-4D97-AF65-F5344CB8AC3E}">
        <p14:creationId xmlns:p14="http://schemas.microsoft.com/office/powerpoint/2010/main" val="2128392704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2373" y="631033"/>
            <a:ext cx="987710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Межличностная перцепция </a:t>
            </a:r>
            <a:r>
              <a:rPr lang="ru-RU" sz="2400" b="1" dirty="0">
                <a:solidFill>
                  <a:srgbClr val="222222"/>
                </a:solidFill>
                <a:latin typeface="Arial" charset="0"/>
              </a:rPr>
              <a:t>— одна из сторон </a:t>
            </a:r>
            <a:r>
              <a:rPr lang="ru-RU" sz="2400" b="1" dirty="0">
                <a:solidFill>
                  <a:srgbClr val="0B0080"/>
                </a:solidFill>
                <a:latin typeface="Arial" charset="0"/>
                <a:hlinkClick r:id="rId2" tooltip="Общение"/>
              </a:rPr>
              <a:t>общения</a:t>
            </a:r>
            <a:r>
              <a:rPr lang="ru-RU" sz="2400" b="1" dirty="0">
                <a:solidFill>
                  <a:srgbClr val="222222"/>
                </a:solidFill>
                <a:latin typeface="Arial" charset="0"/>
              </a:rPr>
              <a:t> наряду с общением как обменом информацией и общением как </a:t>
            </a:r>
            <a:r>
              <a:rPr lang="ru-RU" sz="2400" b="1" dirty="0" smtClean="0">
                <a:solidFill>
                  <a:srgbClr val="222222"/>
                </a:solidFill>
                <a:latin typeface="Arial" charset="0"/>
              </a:rPr>
              <a:t>обменом </a:t>
            </a:r>
            <a:r>
              <a:rPr lang="ru-RU" sz="2400" b="1" dirty="0">
                <a:solidFill>
                  <a:srgbClr val="222222"/>
                </a:solidFill>
                <a:latin typeface="Arial" charset="0"/>
              </a:rPr>
              <a:t>взаимодействием, которая подчеркивает особое значение активности субъекта, роли ожиданий, желаний, намерений, прошлого опыта в качестве специфичных детерминант воспринимаемой ситуации</a:t>
            </a:r>
            <a:r>
              <a:rPr lang="ru-RU" sz="2800" b="1" dirty="0">
                <a:solidFill>
                  <a:srgbClr val="222222"/>
                </a:solidFill>
                <a:latin typeface="Arial" charset="0"/>
              </a:rPr>
              <a:t>.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3076575"/>
            <a:ext cx="834390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0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63047" y="0"/>
            <a:ext cx="8728954" cy="6761285"/>
          </a:xfrm>
        </p:spPr>
        <p:txBody>
          <a:bodyPr>
            <a:normAutofit fontScale="25000" lnSpcReduction="20000"/>
          </a:bodyPr>
          <a:lstStyle/>
          <a:p>
            <a:pPr marL="95250" marR="95250" algn="just">
              <a:lnSpc>
                <a:spcPct val="120000"/>
              </a:lnSpc>
              <a:spcBef>
                <a:spcPts val="0"/>
              </a:spcBef>
            </a:pPr>
            <a:r>
              <a:rPr lang="ru-RU" sz="8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процесс восприятия, как правило, включены два человека, каждый из которых является активным субъектом.</a:t>
            </a:r>
            <a:endParaRPr lang="en-US" sz="8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 marR="95250" algn="just">
              <a:lnSpc>
                <a:spcPct val="120000"/>
              </a:lnSpc>
              <a:spcBef>
                <a:spcPts val="0"/>
              </a:spcBef>
            </a:pPr>
            <a:r>
              <a:rPr lang="ru-RU" sz="8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ходе восприятии собеседниками друг друга  осуществляются несколько процессов одновременно – </a:t>
            </a:r>
          </a:p>
          <a:p>
            <a:pPr marL="95250" marR="95250" algn="just">
              <a:lnSpc>
                <a:spcPct val="120000"/>
              </a:lnSpc>
              <a:spcBef>
                <a:spcPts val="0"/>
              </a:spcBef>
            </a:pPr>
            <a:r>
              <a:rPr lang="ru-RU" sz="8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эмоциональная оценка, </a:t>
            </a:r>
          </a:p>
          <a:p>
            <a:pPr marL="95250" marR="95250" algn="just">
              <a:lnSpc>
                <a:spcPct val="120000"/>
              </a:lnSpc>
              <a:spcBef>
                <a:spcPts val="0"/>
              </a:spcBef>
            </a:pPr>
            <a:r>
              <a:rPr lang="ru-RU" sz="8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попытка понять мотивы поступков другого </a:t>
            </a:r>
          </a:p>
          <a:p>
            <a:pPr marL="95250" marR="95250" algn="just">
              <a:lnSpc>
                <a:spcPct val="120000"/>
              </a:lnSpc>
              <a:spcBef>
                <a:spcPts val="0"/>
              </a:spcBef>
            </a:pPr>
            <a:r>
              <a:rPr lang="ru-RU" sz="8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основанное на этом стратегия изменения поведения,</a:t>
            </a:r>
          </a:p>
          <a:p>
            <a:pPr marL="95250" marR="95250" algn="just">
              <a:lnSpc>
                <a:spcPct val="120000"/>
              </a:lnSpc>
              <a:spcBef>
                <a:spcPts val="0"/>
              </a:spcBef>
            </a:pPr>
            <a:r>
              <a:rPr lang="ru-RU" sz="8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одновременно с 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этим идет процесс построение стратегии собственного поведения.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 marR="95250" algn="just">
              <a:lnSpc>
                <a:spcPct val="120000"/>
              </a:lnSpc>
              <a:spcBef>
                <a:spcPts val="0"/>
              </a:spcBef>
            </a:pP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отмечал Л.С. Выготский «Личность  становится  для себя тем, что она есть в себе, через то, что она  представляет собой  для других» </a:t>
            </a:r>
            <a:r>
              <a:rPr lang="ru-RU" sz="8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Исходя из этого вывода величайшего российского психолога- сопоставление себя с другим человеком происходит как бы с двух сторон - каждый из партнеров уподобляет себя другому. Следовательно, при построении стратегии взаимодействия каждому нужно учитывать не только ценности, потребности, мотивы, установки другого, но и то, как этот другой понимает ваши ценности, потребности, мотивы, установки. </a:t>
            </a:r>
          </a:p>
          <a:p>
            <a:pPr marL="95250" marR="95250" indent="354330" algn="just">
              <a:spcBef>
                <a:spcPts val="750"/>
              </a:spcBef>
              <a:spcAft>
                <a:spcPts val="750"/>
              </a:spcAft>
            </a:pPr>
            <a:r>
              <a:rPr lang="ru-RU" sz="8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Почти каждый из нас обладает способностью определить по внешности другого человека – его психологические особенности, как характер, темперамент, эмоции и др. Построенный образ является очень важным регулятором, определяющим все последующее общение.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74" y="0"/>
            <a:ext cx="3165230" cy="512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7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070080" cy="6083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marR="95250" algn="just">
              <a:spcBef>
                <a:spcPts val="750"/>
              </a:spcBef>
              <a:spcAft>
                <a:spcPts val="750"/>
              </a:spcAft>
            </a:pPr>
            <a:endParaRPr lang="en-US" dirty="0">
              <a:solidFill>
                <a:srgbClr val="42424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5250" marR="95250" algn="just">
              <a:spcBef>
                <a:spcPts val="750"/>
              </a:spcBef>
              <a:spcAft>
                <a:spcPts val="750"/>
              </a:spcAft>
            </a:pPr>
            <a:r>
              <a:rPr lang="ru-RU" sz="2000" b="1" u="sng" dirty="0">
                <a:solidFill>
                  <a:srgbClr val="424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 современной психологии принято выделять три фактора формирования первого впечатления о человека.</a:t>
            </a:r>
            <a:endParaRPr lang="en-US" sz="2000" b="1" u="sng" dirty="0">
              <a:solidFill>
                <a:srgbClr val="4242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5250" marR="95250" algn="just">
              <a:spcBef>
                <a:spcPts val="750"/>
              </a:spcBef>
              <a:spcAft>
                <a:spcPts val="750"/>
              </a:spcAft>
            </a:pPr>
            <a:r>
              <a:rPr lang="ru-RU" sz="2000" b="1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первую очередь, на восприятие человека влияет </a:t>
            </a:r>
            <a:r>
              <a:rPr lang="ru-RU" sz="2000" b="1" u="sng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оформление его внешности. </a:t>
            </a:r>
          </a:p>
          <a:p>
            <a:pPr marL="95250" marR="95250" algn="just">
              <a:spcBef>
                <a:spcPts val="750"/>
              </a:spcBef>
              <a:spcAft>
                <a:spcPts val="750"/>
              </a:spcAft>
            </a:pPr>
            <a:r>
              <a:rPr lang="ru-RU" sz="2000" b="1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Был проведен ряд экспериментов, когда один и тот же человек знакомился с группой в разной одежде (в обычном деловом костюме, в религиозной одежде, рабочем комбинезоне, военной форме и др.), а участники эксперимента должны были оценивать его.</a:t>
            </a:r>
            <a:endParaRPr lang="en-US" sz="2000" b="1" dirty="0">
              <a:solidFill>
                <a:srgbClr val="42424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5250" marR="95250" algn="just">
              <a:spcBef>
                <a:spcPts val="750"/>
              </a:spcBef>
              <a:spcAft>
                <a:spcPts val="750"/>
              </a:spcAft>
            </a:pPr>
            <a:r>
              <a:rPr lang="ru-RU" sz="2000" b="1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Проведенный эксперимент показал, что, когда на участнике эксперимента была военная форма, то испытуемые подчеркивали его целеустремлённость, дисциплинированность, аккуратность и др.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5250" marR="95250" algn="just">
              <a:spcBef>
                <a:spcPts val="750"/>
              </a:spcBef>
              <a:spcAft>
                <a:spcPts val="750"/>
              </a:spcAft>
            </a:pPr>
            <a:r>
              <a:rPr lang="ru-RU" sz="2000" b="1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процессе восприятия также немаловажную роль играют стереотипы восприятия физиогномических особенностей  человека, его конституция, телосложение.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5250" marR="95250" algn="just">
              <a:spcBef>
                <a:spcPts val="750"/>
              </a:spcBef>
              <a:spcAft>
                <a:spcPts val="750"/>
              </a:spcAft>
            </a:pPr>
            <a:r>
              <a:rPr lang="ru-RU" sz="2000" b="1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Проведенные исследования показали, что полный мужчина воспринимается как добродушный, общительный, открытый, эмоциональный, доверчивый, любящий поесть и др. </a:t>
            </a:r>
          </a:p>
          <a:p>
            <a:pPr marL="95250" marR="95250" algn="just">
              <a:spcBef>
                <a:spcPts val="750"/>
              </a:spcBef>
              <a:spcAft>
                <a:spcPts val="750"/>
              </a:spcAft>
            </a:pPr>
            <a:r>
              <a:rPr lang="ru-RU" sz="2000" b="1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Мужчина высокого роста, атлетического телосложения воспринимается как смелый</a:t>
            </a:r>
            <a:r>
              <a:rPr lang="ru-RU" b="1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сильный, инициативный, дерзкий и др.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64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99159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факторы формирования первого впечатления при межличностном восприятии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4960" y="548640"/>
            <a:ext cx="6690360" cy="6309360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психологии существуют определённые </a:t>
            </a: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типовые схемы формирования первого впечатления,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которым строится образ другого,  которые используется всеми людьми.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Наиболее часто используется схема восприятия, запускаемая в случае неравенства партнеров в– социальной (различный социальный статус), интеллектуальной (разный интеллектуальный уровень), неравенство позиций в группе (один лидер, другой - изгой и др.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99160"/>
            <a:ext cx="5120640" cy="5699760"/>
          </a:xfrm>
        </p:spPr>
      </p:pic>
    </p:spTree>
    <p:extLst>
      <p:ext uri="{BB962C8B-B14F-4D97-AF65-F5344CB8AC3E}">
        <p14:creationId xmlns:p14="http://schemas.microsoft.com/office/powerpoint/2010/main" val="58593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51791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b="1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b="1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b="1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b="1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b="1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b="1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b="1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b="1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b="1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b="1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b="1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b="1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b="1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b="1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b="1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b="1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b="1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b="1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b="1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b="1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b="1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791" y="0"/>
            <a:ext cx="4215912" cy="557784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680" y="0"/>
            <a:ext cx="7120597" cy="6726115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я, увлекаюсь спортом, мечтаю быть хорошим знаменитым спортсменом, то при встрече с известным спортсменом, например казахстанским боксером Геннадием Головкиным, я его переоценю по всем параметрам: он в моих глазах одновременно не только великий спортсмен, но и  красив и умен, и добр. 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же для меня главное умение петь– интеллигентность,  образованность, то при встрече с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Димашем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прославившим Казахстан, казахский язык на весь мир, я ему тоже припишу много позитивных характеристик, что он и красив, и образован, и очень умен и др.</a:t>
            </a:r>
          </a:p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для меня очень важна успешность в бизнесе, то в успешном бизнесмене мы увидим только самое лучшее…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47262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086" y="0"/>
            <a:ext cx="1210491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Ярким примером проявления такой ошибки восприятия наглядно показали эксперименты, проведенные российским психологом А.А.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Бодалевым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который в ходе эксперимента предложил двум группам студентов описать человека по фотографии. 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были две фотографии одного и того ж человека, который,  по-разному был презентован в этих студенческих аудиториях. 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одной из них – был представлен как преступник, в другой – как– герой. </a:t>
            </a:r>
          </a:p>
          <a:p>
            <a:pPr algn="just"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Преступник.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Этот зверюга что-то хочет понять, умно смотрит и без отрыва. Стандартный бандитский подбородок, мешки под глазами, фигура массивная, стареющая, брошенная вперед. Или – человек опустившийся, очень озлобленный, неопрятно одетый, непричесанный. Можно думать, что до того, как стать преступником, он был служащим, интеллигентом. Очень злой взгляд.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Герой.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Молодой человек 25-30 лет. Лицо волевое, мужественное, с правильными чертами. Взгляд очень выразительный. Волосы всклокочены, небрит, ворот рубашки расстегнут. Видимо, это герой какой-то схватки, хотя у него и не военная форма или очень волевое лицо. Ничего не боящиеся глаза, смотрят исподлобья. Губы сжаты, чувствуется душевная сила и стойкость. Выражение лица гордое.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другом исследовании, Уилсон показывал студентам разных классов колледжа, одного и того же мужчину, которого он назвал «мистер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Инглзид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В первом классе его представили как старосту, во втором – как лаборанта, в третьем – как преподавателя, в четвертом – как доцента, в последнем – как профессора. После того, как гость уходил, просили максимально определить его рост и рост экспериментатора. Оказалось, что рост мистера неуклонно увеличивался по мере увеличения его социального статуса, в то время как рост Уилсона не менялся. 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40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2559</Words>
  <Application>Microsoft Office PowerPoint</Application>
  <PresentationFormat>Широкоэкранный</PresentationFormat>
  <Paragraphs>135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Тема Office</vt:lpstr>
      <vt:lpstr>Лекция 11. Межличностное восприятие в организации</vt:lpstr>
      <vt:lpstr>ВОПРОСЫ: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факторы формирования первого впечатления при межличностном восприятии</vt:lpstr>
      <vt:lpstr>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Стереотипизация как механизм межличностного восприятия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Межличностное восприятие в организации</dc:title>
  <dc:creator>Ольга Хабижановна</dc:creator>
  <cp:lastModifiedBy>MASTER</cp:lastModifiedBy>
  <cp:revision>100</cp:revision>
  <dcterms:created xsi:type="dcterms:W3CDTF">2020-03-24T16:53:54Z</dcterms:created>
  <dcterms:modified xsi:type="dcterms:W3CDTF">2023-04-05T11:49:09Z</dcterms:modified>
</cp:coreProperties>
</file>